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73" r:id="rId4"/>
    <p:sldId id="267" r:id="rId5"/>
    <p:sldId id="271" r:id="rId6"/>
    <p:sldId id="264" r:id="rId7"/>
    <p:sldId id="276" r:id="rId8"/>
    <p:sldId id="274" r:id="rId9"/>
    <p:sldId id="275" r:id="rId10"/>
    <p:sldId id="265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92" autoAdjust="0"/>
    <p:restoredTop sz="90323" autoAdjust="0"/>
  </p:normalViewPr>
  <p:slideViewPr>
    <p:cSldViewPr snapToGrid="0">
      <p:cViewPr varScale="1">
        <p:scale>
          <a:sx n="75" d="100"/>
          <a:sy n="75" d="100"/>
        </p:scale>
        <p:origin x="26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DC0CC-FBB0-401A-A0BF-0D1AFAF78B0A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91B835-3B3E-4FCC-A853-53EC12D52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892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 </a:t>
            </a:r>
            <a:r>
              <a:rPr lang="en-US" dirty="0" err="1"/>
              <a:t>prve</a:t>
            </a:r>
            <a:r>
              <a:rPr lang="en-US" dirty="0"/>
              <a:t> 2 slike mozemo videte formu za prijava </a:t>
            </a:r>
            <a:r>
              <a:rPr lang="en-US" dirty="0" err="1"/>
              <a:t>i</a:t>
            </a:r>
            <a:r>
              <a:rPr lang="en-US" dirty="0"/>
              <a:t> registraciju </a:t>
            </a:r>
            <a:r>
              <a:rPr lang="en-US" dirty="0" err="1"/>
              <a:t>korisnika</a:t>
            </a:r>
            <a:r>
              <a:rPr lang="en-US" dirty="0"/>
              <a:t>, </a:t>
            </a:r>
            <a:r>
              <a:rPr lang="en-US" dirty="0" err="1"/>
              <a:t>nakon</a:t>
            </a:r>
            <a:r>
              <a:rPr lang="en-US" dirty="0"/>
              <a:t> toga dolazi </a:t>
            </a:r>
            <a:r>
              <a:rPr lang="en-US" dirty="0" err="1"/>
              <a:t>nam</a:t>
            </a:r>
            <a:r>
              <a:rPr lang="en-US" dirty="0"/>
              <a:t> slika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pocetnog</a:t>
            </a:r>
            <a:r>
              <a:rPr lang="en-US" dirty="0"/>
              <a:t> </a:t>
            </a:r>
            <a:r>
              <a:rPr lang="en-US" dirty="0" err="1"/>
              <a:t>ekrana</a:t>
            </a:r>
            <a:r>
              <a:rPr lang="en-US" dirty="0"/>
              <a:t> gde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</a:t>
            </a:r>
            <a:r>
              <a:rPr lang="en-US" dirty="0" err="1"/>
              <a:t>izlistane</a:t>
            </a:r>
            <a:r>
              <a:rPr lang="en-US" dirty="0"/>
              <a:t> </a:t>
            </a:r>
            <a:r>
              <a:rPr lang="en-US" dirty="0" err="1"/>
              <a:t>kategorije</a:t>
            </a:r>
            <a:r>
              <a:rPr lang="en-US" dirty="0"/>
              <a:t> 1. </a:t>
            </a:r>
            <a:r>
              <a:rPr lang="en-US" dirty="0" err="1"/>
              <a:t>nivoa.Svaka</a:t>
            </a:r>
            <a:r>
              <a:rPr lang="en-US" dirty="0"/>
              <a:t> od ovih </a:t>
            </a:r>
            <a:r>
              <a:rPr lang="en-US" dirty="0" err="1"/>
              <a:t>kategorija</a:t>
            </a:r>
            <a:r>
              <a:rPr lang="en-US" dirty="0"/>
              <a:t> </a:t>
            </a:r>
            <a:r>
              <a:rPr lang="en-US" dirty="0" err="1"/>
              <a:t>ima</a:t>
            </a:r>
            <a:r>
              <a:rPr lang="en-US" dirty="0"/>
              <a:t> </a:t>
            </a:r>
            <a:r>
              <a:rPr lang="en-US" dirty="0" err="1"/>
              <a:t>svoje</a:t>
            </a:r>
            <a:r>
              <a:rPr lang="en-US" dirty="0"/>
              <a:t> </a:t>
            </a:r>
            <a:r>
              <a:rPr lang="en-US" dirty="0" err="1"/>
              <a:t>podkategorije</a:t>
            </a:r>
            <a:r>
              <a:rPr lang="en-US" dirty="0"/>
              <a:t>.</a:t>
            </a:r>
          </a:p>
          <a:p>
            <a:r>
              <a:rPr lang="en-US" dirty="0" err="1"/>
              <a:t>Klikom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gradjevinske</a:t>
            </a:r>
            <a:r>
              <a:rPr lang="en-US" dirty="0"/>
              <a:t> </a:t>
            </a:r>
            <a:r>
              <a:rPr lang="en-US" dirty="0" err="1"/>
              <a:t>radove</a:t>
            </a:r>
            <a:r>
              <a:rPr lang="en-US" dirty="0"/>
              <a:t> </a:t>
            </a:r>
            <a:r>
              <a:rPr lang="en-US" dirty="0" err="1"/>
              <a:t>dobicemo</a:t>
            </a:r>
            <a:r>
              <a:rPr lang="en-US" dirty="0"/>
              <a:t> </a:t>
            </a:r>
            <a:r>
              <a:rPr lang="en-US" dirty="0" err="1"/>
              <a:t>izilistane</a:t>
            </a:r>
            <a:r>
              <a:rPr lang="en-US" dirty="0"/>
              <a:t> </a:t>
            </a:r>
            <a:r>
              <a:rPr lang="en-US" dirty="0" err="1"/>
              <a:t>kategorije</a:t>
            </a:r>
            <a:r>
              <a:rPr lang="en-US" dirty="0"/>
              <a:t> 2.nivoa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npr</a:t>
            </a:r>
            <a:r>
              <a:rPr lang="en-US" dirty="0"/>
              <a:t> </a:t>
            </a:r>
            <a:r>
              <a:rPr lang="en-US" dirty="0" err="1"/>
              <a:t>moler</a:t>
            </a:r>
            <a:r>
              <a:rPr lang="en-US" dirty="0"/>
              <a:t>, </a:t>
            </a:r>
            <a:r>
              <a:rPr lang="en-US" dirty="0" err="1"/>
              <a:t>gipsar</a:t>
            </a:r>
            <a:r>
              <a:rPr lang="en-US" dirty="0"/>
              <a:t>, </a:t>
            </a:r>
            <a:r>
              <a:rPr lang="en-US" dirty="0" err="1"/>
              <a:t>fasader</a:t>
            </a:r>
            <a:r>
              <a:rPr lang="en-US" dirty="0"/>
              <a:t>, </a:t>
            </a:r>
            <a:r>
              <a:rPr lang="en-US" dirty="0" err="1"/>
              <a:t>klikom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odredjenu</a:t>
            </a:r>
            <a:r>
              <a:rPr lang="en-US" dirty="0"/>
              <a:t> </a:t>
            </a:r>
            <a:r>
              <a:rPr lang="en-US" dirty="0" err="1"/>
              <a:t>kategoriju</a:t>
            </a:r>
            <a:r>
              <a:rPr lang="en-US" dirty="0"/>
              <a:t> 2. </a:t>
            </a:r>
            <a:r>
              <a:rPr lang="en-US" dirty="0" err="1"/>
              <a:t>nivoa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desne</a:t>
            </a:r>
            <a:r>
              <a:rPr lang="en-US" dirty="0"/>
              <a:t> strane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nam</a:t>
            </a:r>
            <a:r>
              <a:rPr lang="en-US" dirty="0"/>
              <a:t> se </a:t>
            </a:r>
            <a:r>
              <a:rPr lang="en-US" dirty="0" err="1"/>
              <a:t>pojavitiniz</a:t>
            </a:r>
            <a:r>
              <a:rPr lang="en-US" dirty="0"/>
              <a:t> usluga </a:t>
            </a:r>
            <a:r>
              <a:rPr lang="en-US" dirty="0" err="1"/>
              <a:t>koje</a:t>
            </a:r>
            <a:r>
              <a:rPr lang="en-US" dirty="0"/>
              <a:t> </a:t>
            </a:r>
            <a:r>
              <a:rPr lang="en-US" dirty="0" err="1"/>
              <a:t>odredjeni</a:t>
            </a:r>
            <a:r>
              <a:rPr lang="en-US" dirty="0"/>
              <a:t> majstori nude iz te </a:t>
            </a:r>
            <a:r>
              <a:rPr lang="en-US" dirty="0" err="1"/>
              <a:t>kategorije</a:t>
            </a:r>
            <a:r>
              <a:rPr lang="en-US" dirty="0"/>
              <a:t>. Usluga </a:t>
            </a:r>
            <a:r>
              <a:rPr lang="en-US" dirty="0" err="1"/>
              <a:t>sadrzi</a:t>
            </a:r>
            <a:r>
              <a:rPr lang="en-US" dirty="0"/>
              <a:t> </a:t>
            </a:r>
            <a:r>
              <a:rPr lang="en-US" dirty="0" err="1"/>
              <a:t>galeriju</a:t>
            </a:r>
            <a:r>
              <a:rPr lang="en-US" dirty="0"/>
              <a:t> slika, gde mozemo </a:t>
            </a:r>
            <a:r>
              <a:rPr lang="en-US" dirty="0" err="1"/>
              <a:t>videti</a:t>
            </a:r>
            <a:r>
              <a:rPr lang="en-US" dirty="0"/>
              <a:t> </a:t>
            </a:r>
            <a:r>
              <a:rPr lang="en-US" dirty="0" err="1"/>
              <a:t>prethodne</a:t>
            </a:r>
            <a:r>
              <a:rPr lang="en-US" dirty="0"/>
              <a:t> </a:t>
            </a:r>
            <a:r>
              <a:rPr lang="en-US" dirty="0" err="1"/>
              <a:t>radove</a:t>
            </a:r>
            <a:r>
              <a:rPr lang="en-US" dirty="0"/>
              <a:t> </a:t>
            </a:r>
            <a:r>
              <a:rPr lang="en-US" dirty="0" err="1"/>
              <a:t>datog</a:t>
            </a:r>
            <a:r>
              <a:rPr lang="en-US" dirty="0"/>
              <a:t> majstora </a:t>
            </a:r>
            <a:r>
              <a:rPr lang="en-US" dirty="0" err="1"/>
              <a:t>cije</a:t>
            </a:r>
            <a:r>
              <a:rPr lang="en-US" dirty="0"/>
              <a:t> </a:t>
            </a:r>
            <a:r>
              <a:rPr lang="en-US" dirty="0" err="1"/>
              <a:t>ima</a:t>
            </a:r>
            <a:r>
              <a:rPr lang="en-US" dirty="0"/>
              <a:t> je </a:t>
            </a:r>
            <a:r>
              <a:rPr lang="en-US" dirty="0" err="1"/>
              <a:t>prikazano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dnu</a:t>
            </a:r>
            <a:r>
              <a:rPr lang="en-US" dirty="0"/>
              <a:t> usluge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desne</a:t>
            </a:r>
            <a:r>
              <a:rPr lang="en-US" dirty="0"/>
              <a:t> strane </a:t>
            </a:r>
            <a:r>
              <a:rPr lang="en-US" dirty="0" err="1"/>
              <a:t>ce</a:t>
            </a:r>
            <a:r>
              <a:rPr lang="en-US" dirty="0"/>
              <a:t> se </a:t>
            </a:r>
            <a:r>
              <a:rPr lang="en-US" dirty="0" err="1"/>
              <a:t>nalaziti</a:t>
            </a:r>
            <a:r>
              <a:rPr lang="en-US" dirty="0"/>
              <a:t> </a:t>
            </a:r>
            <a:r>
              <a:rPr lang="en-US" dirty="0" err="1"/>
              <a:t>detaljan</a:t>
            </a:r>
            <a:r>
              <a:rPr lang="en-US" dirty="0"/>
              <a:t> opis date usluge.</a:t>
            </a:r>
          </a:p>
          <a:p>
            <a:r>
              <a:rPr lang="en-US" dirty="0"/>
              <a:t>Ovako </a:t>
            </a:r>
            <a:r>
              <a:rPr lang="en-US" dirty="0" err="1"/>
              <a:t>nam</a:t>
            </a:r>
            <a:r>
              <a:rPr lang="en-US" dirty="0"/>
              <a:t> izgleda profil majstora, u </a:t>
            </a:r>
            <a:r>
              <a:rPr lang="en-US" dirty="0" err="1"/>
              <a:t>prvom</a:t>
            </a:r>
            <a:r>
              <a:rPr lang="en-US" dirty="0"/>
              <a:t> </a:t>
            </a:r>
            <a:r>
              <a:rPr lang="en-US" dirty="0" err="1"/>
              <a:t>delu</a:t>
            </a:r>
            <a:r>
              <a:rPr lang="en-US" dirty="0"/>
              <a:t> </a:t>
            </a:r>
            <a:r>
              <a:rPr lang="en-US" dirty="0" err="1"/>
              <a:t>kontakt</a:t>
            </a:r>
            <a:r>
              <a:rPr lang="en-US" dirty="0"/>
              <a:t> </a:t>
            </a:r>
            <a:r>
              <a:rPr lang="en-US" dirty="0" err="1"/>
              <a:t>podaci</a:t>
            </a:r>
            <a:r>
              <a:rPr lang="en-US" dirty="0"/>
              <a:t>, </a:t>
            </a:r>
            <a:r>
              <a:rPr lang="en-US" dirty="0" err="1"/>
              <a:t>prosecna</a:t>
            </a:r>
            <a:r>
              <a:rPr lang="en-US" dirty="0"/>
              <a:t> ocena, </a:t>
            </a:r>
            <a:r>
              <a:rPr lang="en-US" dirty="0" err="1"/>
              <a:t>komentari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usluge </a:t>
            </a:r>
            <a:r>
              <a:rPr lang="en-US" dirty="0" err="1"/>
              <a:t>datog</a:t>
            </a:r>
            <a:r>
              <a:rPr lang="en-US" dirty="0"/>
              <a:t> majstora, ako se </a:t>
            </a:r>
            <a:r>
              <a:rPr lang="en-US" dirty="0" err="1"/>
              <a:t>spustimo</a:t>
            </a:r>
            <a:r>
              <a:rPr lang="en-US" dirty="0"/>
              <a:t> </a:t>
            </a:r>
            <a:r>
              <a:rPr lang="en-US" dirty="0" err="1"/>
              <a:t>malo</a:t>
            </a:r>
            <a:r>
              <a:rPr lang="en-US" dirty="0"/>
              <a:t> </a:t>
            </a:r>
            <a:r>
              <a:rPr lang="en-US" dirty="0" err="1"/>
              <a:t>nize</a:t>
            </a:r>
            <a:r>
              <a:rPr lang="en-US" dirty="0"/>
              <a:t> videcemo sve </a:t>
            </a:r>
            <a:r>
              <a:rPr lang="en-US" dirty="0" err="1"/>
              <a:t>njegove</a:t>
            </a:r>
            <a:r>
              <a:rPr lang="en-US" dirty="0"/>
              <a:t> usluge, </a:t>
            </a:r>
            <a:r>
              <a:rPr lang="en-US" dirty="0" err="1"/>
              <a:t>galeriju</a:t>
            </a:r>
            <a:r>
              <a:rPr lang="en-US" dirty="0"/>
              <a:t> slika </a:t>
            </a:r>
            <a:r>
              <a:rPr lang="en-US" dirty="0" err="1"/>
              <a:t>njegove</a:t>
            </a:r>
            <a:r>
              <a:rPr lang="en-US" dirty="0"/>
              <a:t> usluge, </a:t>
            </a:r>
            <a:r>
              <a:rPr lang="en-US" dirty="0" err="1"/>
              <a:t>detaljan</a:t>
            </a:r>
            <a:r>
              <a:rPr lang="en-US" dirty="0"/>
              <a:t> opis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kontakt</a:t>
            </a:r>
            <a:r>
              <a:rPr lang="en-US" dirty="0"/>
              <a:t> </a:t>
            </a:r>
            <a:r>
              <a:rPr lang="en-US" dirty="0" err="1"/>
              <a:t>podatke</a:t>
            </a:r>
            <a:r>
              <a:rPr lang="en-US" dirty="0"/>
              <a:t>.</a:t>
            </a:r>
          </a:p>
          <a:p>
            <a:r>
              <a:rPr lang="en-US" dirty="0" err="1"/>
              <a:t>Nakon</a:t>
            </a:r>
            <a:r>
              <a:rPr lang="en-US" dirty="0"/>
              <a:t> toga mozemo </a:t>
            </a:r>
            <a:r>
              <a:rPr lang="en-US" dirty="0" err="1"/>
              <a:t>videti</a:t>
            </a:r>
            <a:r>
              <a:rPr lang="en-US" dirty="0"/>
              <a:t> formu za </a:t>
            </a:r>
            <a:r>
              <a:rPr lang="en-US" dirty="0" err="1"/>
              <a:t>unos</a:t>
            </a:r>
            <a:r>
              <a:rPr lang="en-US" dirty="0"/>
              <a:t> usluge, </a:t>
            </a:r>
            <a:r>
              <a:rPr lang="en-US" dirty="0" err="1"/>
              <a:t>odabirom</a:t>
            </a:r>
            <a:r>
              <a:rPr lang="en-US" dirty="0"/>
              <a:t> l1 kategorije,l2 </a:t>
            </a:r>
            <a:r>
              <a:rPr lang="en-US" dirty="0" err="1"/>
              <a:t>kategorije,opisa</a:t>
            </a:r>
            <a:r>
              <a:rPr lang="en-US" dirty="0"/>
              <a:t> usluge </a:t>
            </a:r>
            <a:r>
              <a:rPr lang="en-US" dirty="0" err="1"/>
              <a:t>i</a:t>
            </a:r>
            <a:r>
              <a:rPr lang="en-US" dirty="0"/>
              <a:t> slika </a:t>
            </a:r>
            <a:r>
              <a:rPr lang="en-US" dirty="0" err="1"/>
              <a:t>dodacemo</a:t>
            </a:r>
            <a:r>
              <a:rPr lang="en-US" dirty="0"/>
              <a:t> uslugu. Ovo je forma za </a:t>
            </a:r>
            <a:r>
              <a:rPr lang="en-US" dirty="0" err="1"/>
              <a:t>ocenjivanje</a:t>
            </a:r>
            <a:r>
              <a:rPr lang="en-US" dirty="0"/>
              <a:t> majstora gde treba </a:t>
            </a:r>
            <a:r>
              <a:rPr lang="en-US" dirty="0" err="1"/>
              <a:t>uneti</a:t>
            </a:r>
            <a:r>
              <a:rPr lang="en-US" dirty="0"/>
              <a:t> </a:t>
            </a:r>
            <a:r>
              <a:rPr lang="en-US" dirty="0" err="1"/>
              <a:t>komentar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uslugu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odabrati</a:t>
            </a:r>
            <a:r>
              <a:rPr lang="en-US" dirty="0"/>
              <a:t> </a:t>
            </a:r>
            <a:r>
              <a:rPr lang="en-US" dirty="0" err="1"/>
              <a:t>ocenu</a:t>
            </a:r>
            <a:r>
              <a:rPr lang="en-US" dirty="0"/>
              <a:t> od 1-5. Ovo </a:t>
            </a:r>
            <a:r>
              <a:rPr lang="en-US" dirty="0" err="1"/>
              <a:t>nam</a:t>
            </a:r>
            <a:r>
              <a:rPr lang="en-US" dirty="0"/>
              <a:t> je stranica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blogovimaklikom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detaljnije</a:t>
            </a:r>
            <a:r>
              <a:rPr lang="en-US" dirty="0"/>
              <a:t> </a:t>
            </a:r>
            <a:r>
              <a:rPr lang="en-US" dirty="0" err="1"/>
              <a:t>ucicemo</a:t>
            </a:r>
            <a:r>
              <a:rPr lang="en-US" dirty="0"/>
              <a:t> je </a:t>
            </a:r>
            <a:r>
              <a:rPr lang="en-US" dirty="0" err="1"/>
              <a:t>odredjeni</a:t>
            </a:r>
            <a:r>
              <a:rPr lang="en-US" dirty="0"/>
              <a:t> blog sto izgleda ovako </a:t>
            </a:r>
            <a:r>
              <a:rPr lang="en-US" dirty="0" err="1"/>
              <a:t>na</a:t>
            </a:r>
            <a:r>
              <a:rPr lang="en-US" dirty="0"/>
              <a:t> pocetku </a:t>
            </a:r>
            <a:r>
              <a:rPr lang="en-US" dirty="0" err="1"/>
              <a:t>nam</a:t>
            </a:r>
            <a:r>
              <a:rPr lang="en-US" dirty="0"/>
              <a:t> se </a:t>
            </a:r>
            <a:r>
              <a:rPr lang="en-US" dirty="0" err="1"/>
              <a:t>nalazi</a:t>
            </a:r>
            <a:r>
              <a:rPr lang="en-US" dirty="0"/>
              <a:t> </a:t>
            </a:r>
            <a:r>
              <a:rPr lang="en-US" dirty="0" err="1"/>
              <a:t>galerija</a:t>
            </a:r>
            <a:r>
              <a:rPr lang="en-US" dirty="0"/>
              <a:t> slika tog bloga,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desne</a:t>
            </a:r>
            <a:r>
              <a:rPr lang="en-US" dirty="0"/>
              <a:t> strane </a:t>
            </a:r>
            <a:r>
              <a:rPr lang="en-US" dirty="0" err="1"/>
              <a:t>ime</a:t>
            </a:r>
            <a:r>
              <a:rPr lang="en-US" dirty="0"/>
              <a:t> </a:t>
            </a:r>
            <a:r>
              <a:rPr lang="en-US" dirty="0" err="1"/>
              <a:t>autora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datum objave tog bloga a ispod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sam</a:t>
            </a:r>
            <a:r>
              <a:rPr lang="en-US" dirty="0"/>
              <a:t> tekst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91B835-3B3E-4FCC-A853-53EC12D529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666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image" Target="../media/image17.png"/><Relationship Id="rId18" Type="http://schemas.openxmlformats.org/officeDocument/2006/relationships/image" Target="../media/image2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png"/><Relationship Id="rId17" Type="http://schemas.openxmlformats.org/officeDocument/2006/relationships/image" Target="../media/image21.png"/><Relationship Id="rId2" Type="http://schemas.openxmlformats.org/officeDocument/2006/relationships/image" Target="../media/image6.png"/><Relationship Id="rId16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5" Type="http://schemas.openxmlformats.org/officeDocument/2006/relationships/image" Target="../media/image19.png"/><Relationship Id="rId10" Type="http://schemas.openxmlformats.org/officeDocument/2006/relationships/image" Target="../media/image14.png"/><Relationship Id="rId19" Type="http://schemas.openxmlformats.org/officeDocument/2006/relationships/image" Target="../media/image23.png"/><Relationship Id="rId4" Type="http://schemas.openxmlformats.org/officeDocument/2006/relationships/image" Target="../media/image8.png"/><Relationship Id="rId9" Type="http://schemas.openxmlformats.org/officeDocument/2006/relationships/image" Target="../media/image13.png"/><Relationship Id="rId1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76B53-A158-4DBE-8DDD-D8129B386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535491"/>
            <a:ext cx="7766936" cy="3084635"/>
          </a:xfrm>
        </p:spPr>
        <p:txBody>
          <a:bodyPr/>
          <a:lstStyle/>
          <a:p>
            <a:pPr algn="ctr"/>
            <a:r>
              <a:rPr lang="pl-PL" sz="3600" b="1" dirty="0"/>
              <a:t>Realizacija internet i mobilne aplikacije za pronalaženje odgovarajućeg majstora</a:t>
            </a:r>
            <a:endParaRPr lang="sr-Latn-R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14B3F0-6A9C-436A-8393-7B26538827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8835" y="5338769"/>
            <a:ext cx="3481137" cy="1207046"/>
          </a:xfrm>
        </p:spPr>
        <p:txBody>
          <a:bodyPr>
            <a:noAutofit/>
          </a:bodyPr>
          <a:lstStyle/>
          <a:p>
            <a:r>
              <a:rPr lang="sr-Latn-RS" sz="2400" dirty="0"/>
              <a:t>Nikola Krstić 2022/3014</a:t>
            </a:r>
            <a:endParaRPr lang="en-US" sz="2400" dirty="0"/>
          </a:p>
          <a:p>
            <a:r>
              <a:rPr lang="en-US" sz="2400" dirty="0"/>
              <a:t>Andrej </a:t>
            </a:r>
            <a:r>
              <a:rPr lang="en-US" sz="2400" dirty="0" err="1"/>
              <a:t>Joki</a:t>
            </a:r>
            <a:r>
              <a:rPr lang="sr-Latn-RS" sz="2400" dirty="0"/>
              <a:t>ć 2022/3015</a:t>
            </a:r>
            <a:endParaRPr lang="en-US" sz="2400" dirty="0"/>
          </a:p>
          <a:p>
            <a:endParaRPr lang="sr-Latn-RS" sz="24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67E3F5D-8278-4CD7-A98A-717613707796}"/>
              </a:ext>
            </a:extLst>
          </p:cNvPr>
          <p:cNvSpPr txBox="1">
            <a:spLocks/>
          </p:cNvSpPr>
          <p:nvPr/>
        </p:nvSpPr>
        <p:spPr>
          <a:xfrm>
            <a:off x="3232483" y="411237"/>
            <a:ext cx="4547938" cy="11242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sr-Latn-RS" sz="2400" dirty="0"/>
              <a:t>Univerzitet u Beogradu</a:t>
            </a:r>
          </a:p>
          <a:p>
            <a:pPr algn="ctr"/>
            <a:r>
              <a:rPr lang="sr-Latn-RS" sz="2400" dirty="0"/>
              <a:t>Elektrotehnički faultet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30A9271-911C-4E3B-9414-0C39A45545EB}"/>
              </a:ext>
            </a:extLst>
          </p:cNvPr>
          <p:cNvSpPr txBox="1">
            <a:spLocks/>
          </p:cNvSpPr>
          <p:nvPr/>
        </p:nvSpPr>
        <p:spPr>
          <a:xfrm>
            <a:off x="5791200" y="5708376"/>
            <a:ext cx="3729789" cy="46783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r-Latn-RS" sz="2400" dirty="0"/>
              <a:t>Beograd, 202</a:t>
            </a:r>
            <a:r>
              <a:rPr lang="en-US" sz="2400" dirty="0"/>
              <a:t>4</a:t>
            </a:r>
            <a:r>
              <a:rPr lang="sr-Latn-R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4595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9E72F4A-AAC4-4BAE-8E55-A89E4B820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597" y="203200"/>
            <a:ext cx="8596668" cy="591210"/>
          </a:xfrm>
        </p:spPr>
        <p:txBody>
          <a:bodyPr>
            <a:normAutofit fontScale="90000"/>
          </a:bodyPr>
          <a:lstStyle/>
          <a:p>
            <a:r>
              <a:rPr lang="sr-Latn-RS" dirty="0"/>
              <a:t>Opis rada </a:t>
            </a:r>
            <a:r>
              <a:rPr lang="en-US" dirty="0"/>
              <a:t>internet </a:t>
            </a:r>
            <a:r>
              <a:rPr lang="sr-Latn-RS" dirty="0"/>
              <a:t>aplikacije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D42A92D-6EC8-DD1E-6DEB-59B19564AE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975" y="2399242"/>
            <a:ext cx="4972050" cy="238125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619786B-509C-933F-3D9A-EA9320D31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7159" y="1685925"/>
            <a:ext cx="3733800" cy="399097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77DFE08-74F8-8B45-A49A-9CF28F9EDD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5647" y="2404947"/>
            <a:ext cx="7616824" cy="326112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DC5E5CC-C2E2-2FE2-2406-BFDBA8E83D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6492" y="2349110"/>
            <a:ext cx="8108705" cy="337280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2FD3EEF6-1191-32D8-4533-FFF0393F69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33077" y="1997724"/>
            <a:ext cx="8321964" cy="4030951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4ABC588A-A456-5F44-990E-A2FCFEA04A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3019" y="2365656"/>
            <a:ext cx="10915650" cy="333375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C0AC5EB5-56DB-C8B8-070D-B0CA17B6650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26673" y="2051630"/>
            <a:ext cx="9334990" cy="394941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23DD5879-58C7-1DBF-794A-80131407EBB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5571" y="2473764"/>
            <a:ext cx="10963275" cy="310515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D219750F-0FB4-EE05-CE7B-ACEE4E703B3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5746" y="1466849"/>
            <a:ext cx="11096625" cy="442912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0E1BE9E-BF60-02AD-F3CE-592294B1D46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03676" y="747711"/>
            <a:ext cx="59817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119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9E72F4A-AAC4-4BAE-8E55-A89E4B820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sr-Latn-RS" dirty="0"/>
              <a:t>Zaključak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62503-DB44-4CC0-A788-7F28B5328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15008"/>
            <a:ext cx="8596668" cy="441567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sr-Latn-RS" dirty="0"/>
          </a:p>
          <a:p>
            <a:r>
              <a:rPr lang="sr-Latn-RS" dirty="0"/>
              <a:t>Realizovan sistem za pronalazak i recenziju majstora preko interneta</a:t>
            </a:r>
          </a:p>
          <a:p>
            <a:r>
              <a:rPr lang="sr-Latn-RS" dirty="0"/>
              <a:t>Moguća proširenja:</a:t>
            </a:r>
          </a:p>
          <a:p>
            <a:pPr lvl="1"/>
            <a:r>
              <a:rPr lang="sr-Latn-RS" dirty="0"/>
              <a:t>Personalizacija pretrage majstora</a:t>
            </a:r>
          </a:p>
          <a:p>
            <a:pPr lvl="1"/>
            <a:r>
              <a:rPr lang="sr-Latn-RS" dirty="0"/>
              <a:t>Interaktivna mapa za prikaz operativnog područja majstora</a:t>
            </a:r>
          </a:p>
          <a:p>
            <a:pPr lvl="1"/>
            <a:r>
              <a:rPr lang="sr-Latn-RS" dirty="0"/>
              <a:t>Kategorizacija korisničkih priča</a:t>
            </a:r>
          </a:p>
          <a:p>
            <a:pPr lvl="1"/>
            <a:r>
              <a:rPr lang="sr-Latn-RS" dirty="0"/>
              <a:t>Podizanje sistema na </a:t>
            </a:r>
            <a:r>
              <a:rPr lang="sr-Latn-RS" i="1" dirty="0" err="1"/>
              <a:t>cloud</a:t>
            </a:r>
            <a:r>
              <a:rPr lang="sr-Latn-RS" i="1" dirty="0"/>
              <a:t> (AWS/Azure)</a:t>
            </a:r>
          </a:p>
          <a:p>
            <a:pPr lvl="1"/>
            <a:r>
              <a:rPr lang="sr-Latn-RS" dirty="0"/>
              <a:t>Korišćenje eksternog servisa za </a:t>
            </a:r>
            <a:r>
              <a:rPr lang="sr-Latn-RS" dirty="0" err="1"/>
              <a:t>autentikaciju</a:t>
            </a:r>
            <a:r>
              <a:rPr lang="sr-Latn-RS" dirty="0"/>
              <a:t> korisnika (</a:t>
            </a:r>
            <a:r>
              <a:rPr lang="sr-Latn-RS" i="1" dirty="0"/>
              <a:t>Google</a:t>
            </a:r>
            <a:r>
              <a:rPr lang="sr-Latn-RS" dirty="0"/>
              <a:t>)</a:t>
            </a:r>
          </a:p>
          <a:p>
            <a:pPr lvl="1"/>
            <a:r>
              <a:rPr lang="sr-Latn-RS" dirty="0"/>
              <a:t>Korišćenje eksternog servisa za čuvanje binarnih fajlova (</a:t>
            </a:r>
            <a:r>
              <a:rPr lang="sr-Latn-RS" i="1" dirty="0"/>
              <a:t>AWS S3</a:t>
            </a:r>
            <a:r>
              <a:rPr lang="sr-Latn-RS" dirty="0"/>
              <a:t>)</a:t>
            </a:r>
          </a:p>
          <a:p>
            <a:pPr lvl="1"/>
            <a:r>
              <a:rPr lang="sr-Latn-RS" dirty="0"/>
              <a:t>Dodavanje automatizovanih testova</a:t>
            </a:r>
          </a:p>
        </p:txBody>
      </p:sp>
    </p:spTree>
    <p:extLst>
      <p:ext uri="{BB962C8B-B14F-4D97-AF65-F5344CB8AC3E}">
        <p14:creationId xmlns:p14="http://schemas.microsoft.com/office/powerpoint/2010/main" val="42834056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4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9E72F4A-AAC4-4BAE-8E55-A89E4B820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262" y="3158649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Hvala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pa</a:t>
            </a:r>
            <a:r>
              <a:rPr lang="sr-Latn-RS" dirty="0"/>
              <a:t>žnji!</a:t>
            </a:r>
          </a:p>
        </p:txBody>
      </p:sp>
    </p:spTree>
    <p:extLst>
      <p:ext uri="{BB962C8B-B14F-4D97-AF65-F5344CB8AC3E}">
        <p14:creationId xmlns:p14="http://schemas.microsoft.com/office/powerpoint/2010/main" val="40486168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041FEB4-336C-4B68-B124-11C5D60A3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sr-Latn-RS" dirty="0"/>
              <a:t>Sadržaj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FEAE1-C757-48F8-A5F9-CE6865EAB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sr-Latn-RS" dirty="0"/>
              <a:t>Uvod</a:t>
            </a:r>
          </a:p>
          <a:p>
            <a:r>
              <a:rPr lang="sr-Latn-RS" dirty="0"/>
              <a:t>Postojeća rešenja</a:t>
            </a:r>
          </a:p>
          <a:p>
            <a:r>
              <a:rPr lang="en-US" dirty="0" err="1"/>
              <a:t>Arhitektura</a:t>
            </a:r>
            <a:r>
              <a:rPr lang="en-US" dirty="0"/>
              <a:t> Sistema</a:t>
            </a:r>
          </a:p>
          <a:p>
            <a:r>
              <a:rPr lang="en-US" dirty="0" err="1"/>
              <a:t>Implementacija</a:t>
            </a:r>
            <a:r>
              <a:rPr lang="en-US" dirty="0"/>
              <a:t> internet </a:t>
            </a:r>
            <a:r>
              <a:rPr lang="en-US" dirty="0" err="1"/>
              <a:t>aplikacije</a:t>
            </a:r>
            <a:endParaRPr lang="en-US" dirty="0"/>
          </a:p>
          <a:p>
            <a:r>
              <a:rPr lang="en-US" dirty="0" err="1"/>
              <a:t>Implementacija</a:t>
            </a:r>
            <a:r>
              <a:rPr lang="en-US" dirty="0"/>
              <a:t> </a:t>
            </a:r>
            <a:r>
              <a:rPr lang="en-US" dirty="0" err="1"/>
              <a:t>mobilne</a:t>
            </a:r>
            <a:r>
              <a:rPr lang="en-US" dirty="0"/>
              <a:t> </a:t>
            </a:r>
            <a:r>
              <a:rPr lang="en-US" dirty="0" err="1"/>
              <a:t>aplikacije</a:t>
            </a:r>
            <a:endParaRPr lang="en-US" dirty="0"/>
          </a:p>
          <a:p>
            <a:r>
              <a:rPr lang="sr-Latn-RS" dirty="0"/>
              <a:t>Opis rada sistema</a:t>
            </a:r>
          </a:p>
          <a:p>
            <a:r>
              <a:rPr lang="sr-Latn-RS" dirty="0"/>
              <a:t>Zaključak</a:t>
            </a:r>
          </a:p>
        </p:txBody>
      </p:sp>
    </p:spTree>
    <p:extLst>
      <p:ext uri="{BB962C8B-B14F-4D97-AF65-F5344CB8AC3E}">
        <p14:creationId xmlns:p14="http://schemas.microsoft.com/office/powerpoint/2010/main" val="2788425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DDEC39-C690-4D52-B44B-2087CEC34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sr-Latn-RS" dirty="0"/>
              <a:t>Uvod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04FDB2-F1D0-4BE7-8785-331AA2EFA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8825895" cy="3880773"/>
          </a:xfrm>
        </p:spPr>
        <p:txBody>
          <a:bodyPr>
            <a:normAutofit/>
          </a:bodyPr>
          <a:lstStyle/>
          <a:p>
            <a:r>
              <a:rPr lang="sr-Latn-RS" dirty="0">
                <a:solidFill>
                  <a:schemeClr val="accent1"/>
                </a:solidFill>
              </a:rPr>
              <a:t>Problematika: </a:t>
            </a:r>
            <a:r>
              <a:rPr lang="sr-Latn-RS" dirty="0">
                <a:solidFill>
                  <a:schemeClr val="tx1"/>
                </a:solidFill>
              </a:rPr>
              <a:t>pronalazak kvalitetnog i pouzdanog majstora u većim gradovima</a:t>
            </a:r>
          </a:p>
          <a:p>
            <a:r>
              <a:rPr lang="sr-Latn-RS" dirty="0">
                <a:solidFill>
                  <a:schemeClr val="accent1"/>
                </a:solidFill>
              </a:rPr>
              <a:t>Rešenje: </a:t>
            </a:r>
            <a:r>
              <a:rPr lang="sr-Latn-RS" dirty="0">
                <a:solidFill>
                  <a:schemeClr val="tx1"/>
                </a:solidFill>
              </a:rPr>
              <a:t>veb sajt i mobilna aplikacija za angažovanje profesionalnih usluga majstora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sr-Latn-RS" dirty="0">
                <a:solidFill>
                  <a:schemeClr val="accent1"/>
                </a:solidFill>
              </a:rPr>
              <a:t>Cilj: </a:t>
            </a:r>
            <a:r>
              <a:rPr lang="sr-Latn-RS" dirty="0">
                <a:solidFill>
                  <a:schemeClr val="tx1"/>
                </a:solidFill>
              </a:rPr>
              <a:t>realizacija sistema koji ispunjava analizirane (ne)funkcionalne nedostatke postojećih rešenja</a:t>
            </a:r>
          </a:p>
        </p:txBody>
      </p:sp>
    </p:spTree>
    <p:extLst>
      <p:ext uri="{BB962C8B-B14F-4D97-AF65-F5344CB8AC3E}">
        <p14:creationId xmlns:p14="http://schemas.microsoft.com/office/powerpoint/2010/main" val="38036331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041FEB4-336C-4B68-B124-11C5D60A3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 err="1"/>
              <a:t>Postoje</a:t>
            </a:r>
            <a:r>
              <a:rPr lang="sr-Latn-RS" dirty="0"/>
              <a:t>ća rešenja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FEAE1-C757-48F8-A5F9-CE6865EAB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sr-Latn-RS" dirty="0"/>
              <a:t>Profimajstor</a:t>
            </a:r>
            <a:endParaRPr lang="en-US" dirty="0"/>
          </a:p>
          <a:p>
            <a:r>
              <a:rPr lang="sr-Latn-RS" dirty="0"/>
              <a:t>Postaj</a:t>
            </a:r>
            <a:endParaRPr lang="en-US" dirty="0"/>
          </a:p>
          <a:p>
            <a:r>
              <a:rPr lang="pl-PL" dirty="0"/>
              <a:t>Pozovi majstora</a:t>
            </a:r>
          </a:p>
          <a:p>
            <a:r>
              <a:rPr lang="pl-PL" dirty="0"/>
              <a:t>Nađi majstora</a:t>
            </a:r>
          </a:p>
          <a:p>
            <a:r>
              <a:rPr lang="pl-PL" dirty="0"/>
              <a:t>Znam majstora</a:t>
            </a:r>
          </a:p>
          <a:p>
            <a:r>
              <a:rPr lang="en-US" dirty="0"/>
              <a:t>Predlog </a:t>
            </a:r>
            <a:r>
              <a:rPr lang="en-US" dirty="0" err="1"/>
              <a:t>novog</a:t>
            </a:r>
            <a:r>
              <a:rPr lang="en-US" dirty="0"/>
              <a:t> re</a:t>
            </a:r>
            <a:r>
              <a:rPr lang="sr-Latn-RS" dirty="0"/>
              <a:t>šenja</a:t>
            </a:r>
            <a:endParaRPr lang="pl-PL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E6CFB-054D-1888-10EF-80245B7C3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683" y="1869281"/>
            <a:ext cx="6348873" cy="310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19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DDEC39-C690-4D52-B44B-2087CEC34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 err="1"/>
              <a:t>Arhitektura</a:t>
            </a:r>
            <a:r>
              <a:rPr lang="en-US" dirty="0"/>
              <a:t> </a:t>
            </a:r>
            <a:r>
              <a:rPr lang="en-US" dirty="0" err="1"/>
              <a:t>sistema</a:t>
            </a:r>
            <a:endParaRPr lang="sr-Latn-R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EB4C52B-BE20-C59A-D4B8-CFEF63E449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2658" y="1604015"/>
            <a:ext cx="7347017" cy="481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04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6E9582B-317C-4B87-887D-6A5ADFEFD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sr-Latn-RS" dirty="0"/>
              <a:t>Implementacija </a:t>
            </a:r>
            <a:r>
              <a:rPr lang="en-US" dirty="0"/>
              <a:t>internet </a:t>
            </a:r>
            <a:r>
              <a:rPr lang="en-US" dirty="0" err="1"/>
              <a:t>aplikacije</a:t>
            </a:r>
            <a:endParaRPr lang="sr-Latn-RS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61F51EA-27A5-A3E4-EF1F-EB0A1A7E5A60}"/>
              </a:ext>
            </a:extLst>
          </p:cNvPr>
          <p:cNvSpPr txBox="1">
            <a:spLocks/>
          </p:cNvSpPr>
          <p:nvPr/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l-PL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9F8CAE25-A3B9-E133-4110-ECFD6B9B1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Angular</a:t>
            </a:r>
          </a:p>
          <a:p>
            <a:r>
              <a:rPr lang="en-US" i="1" dirty="0" err="1"/>
              <a:t>SpringBoot</a:t>
            </a:r>
            <a:endParaRPr lang="en-US" i="1" dirty="0"/>
          </a:p>
          <a:p>
            <a:r>
              <a:rPr lang="en-US" i="1" dirty="0"/>
              <a:t>MySQL</a:t>
            </a:r>
          </a:p>
          <a:p>
            <a:r>
              <a:rPr lang="en-US" i="1" dirty="0"/>
              <a:t>JWT</a:t>
            </a:r>
          </a:p>
          <a:p>
            <a:r>
              <a:rPr lang="en-US" i="1" dirty="0"/>
              <a:t>Flyway</a:t>
            </a:r>
          </a:p>
          <a:p>
            <a:r>
              <a:rPr lang="en-US" dirty="0" err="1"/>
              <a:t>Klasni</a:t>
            </a:r>
            <a:r>
              <a:rPr lang="en-US" dirty="0"/>
              <a:t> </a:t>
            </a:r>
            <a:r>
              <a:rPr lang="en-US" dirty="0" err="1"/>
              <a:t>dijagram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9AD9D4-AE4F-ADB8-BCE5-BB6F0E255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0400" y="1799167"/>
            <a:ext cx="584835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2703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C16C40-7C29-4ACC-B851-7E08E459B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8049AD-9827-49E8-8BF5-32E175C8EA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AA99CFD-13BA-4D43-8274-E720ACDBED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46D58D6-64B0-4752-8159-24114F47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16801F7-F15E-4355-8767-26487BA8B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14FF0578-E224-4225-8396-B99D4881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642C0E0-9644-41F1-8CF3-33779AA8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5F77D9D3-628A-4607-B307-91AAA5603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0600759E-C22E-4F3D-8569-0DE8F1D49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9A4E951D-EAB0-4F6B-84AE-B5B25684F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B953BEA8-1B45-419E-BACD-49DB8888B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72B7FA08-1FF3-4AED-B4E9-587D81D6B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6E9582B-317C-4B87-887D-6A5ADFEFD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sr-Latn-RS" dirty="0"/>
              <a:t>Implementacija mobilne aplikacije (1/2)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61F51EA-27A5-A3E4-EF1F-EB0A1A7E5A60}"/>
              </a:ext>
            </a:extLst>
          </p:cNvPr>
          <p:cNvSpPr txBox="1">
            <a:spLocks/>
          </p:cNvSpPr>
          <p:nvPr/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l-PL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9F8CAE25-A3B9-E133-4110-ECFD6B9B1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Model-View-</a:t>
            </a:r>
            <a:r>
              <a:rPr lang="en-US" i="1" dirty="0" err="1"/>
              <a:t>ViewModel</a:t>
            </a:r>
            <a:r>
              <a:rPr lang="en-US" dirty="0"/>
              <a:t> (MVVM)	</a:t>
            </a:r>
          </a:p>
          <a:p>
            <a:r>
              <a:rPr lang="en-US" dirty="0" err="1"/>
              <a:t>Jednosmerni</a:t>
            </a:r>
            <a:r>
              <a:rPr lang="en-US" dirty="0"/>
              <a:t> </a:t>
            </a:r>
            <a:r>
              <a:rPr lang="en-US" dirty="0" err="1"/>
              <a:t>tok</a:t>
            </a:r>
            <a:r>
              <a:rPr lang="en-US" dirty="0"/>
              <a:t> </a:t>
            </a:r>
            <a:r>
              <a:rPr lang="en-US" dirty="0" err="1"/>
              <a:t>podataka</a:t>
            </a:r>
            <a:r>
              <a:rPr lang="en-US" dirty="0"/>
              <a:t> (UDF)</a:t>
            </a:r>
          </a:p>
          <a:p>
            <a:r>
              <a:rPr lang="en-US" dirty="0" err="1"/>
              <a:t>Separacija</a:t>
            </a:r>
            <a:r>
              <a:rPr lang="en-US" dirty="0"/>
              <a:t> </a:t>
            </a:r>
            <a:r>
              <a:rPr lang="en-US" dirty="0" err="1"/>
              <a:t>odgovornosti</a:t>
            </a:r>
            <a:r>
              <a:rPr lang="en-US" dirty="0"/>
              <a:t> </a:t>
            </a:r>
            <a:r>
              <a:rPr lang="en-US" dirty="0" err="1"/>
              <a:t>izmedju</a:t>
            </a:r>
            <a:r>
              <a:rPr lang="en-US" dirty="0"/>
              <a:t> </a:t>
            </a:r>
            <a:r>
              <a:rPr lang="en-US" dirty="0" err="1"/>
              <a:t>slojeva</a:t>
            </a:r>
            <a:endParaRPr lang="en-US" dirty="0"/>
          </a:p>
          <a:p>
            <a:r>
              <a:rPr lang="en-US" i="1" dirty="0"/>
              <a:t>Dependency Injection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6AA99E4-C667-75B4-0E1B-B36051100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085" y="3733730"/>
            <a:ext cx="7209971" cy="2715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070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333EEF-3C65-F2FA-542F-7B300E5C8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413E005-9736-4317-0555-03D4AFF43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8341DD-6ED5-2BDE-482E-4BC464213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2DC699D-17FC-F54B-3CAB-AAC2075DC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5CFECFA-65FD-B6BE-C6A1-DC8F2F03B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397021B-D864-A7EC-6917-F28904504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BCA6B6D-E97A-5042-8AFF-56E7220F6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B1E04C6F-FFDE-1DDB-CB2F-C695D6500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44D515B8-1E3E-7434-AC93-D41C731D0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F7CD3FC6-4E3F-B3D3-B9CB-E60BF5AE6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B9B03AA3-FA67-01E6-CFE5-07AC0F857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1F65929E-F1F3-11C6-EA11-71940347E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D35AA5D1-55B7-18E4-CDDA-95E730606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F9D2441-2A5A-3739-D256-BD4B978B9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sr-Latn-RS" dirty="0"/>
              <a:t>Implementacija mobilne aplikacije (2/2)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41AF51B-84EF-7317-525F-8A4C4D168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2083" y="2171566"/>
            <a:ext cx="8728009" cy="3683268"/>
          </a:xfrm>
          <a:prstGeom prst="rect">
            <a:avLst/>
          </a:prstGeo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BB1F3DF-E665-773F-98F0-07555F676DDB}"/>
              </a:ext>
            </a:extLst>
          </p:cNvPr>
          <p:cNvSpPr txBox="1">
            <a:spLocks/>
          </p:cNvSpPr>
          <p:nvPr/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Android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pl-PL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Kotlin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pl-PL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Jetpack</a:t>
            </a:r>
            <a:r>
              <a:rPr kumimoji="0" lang="pl-PL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</a:t>
            </a:r>
            <a:r>
              <a:rPr kumimoji="0" lang="pl-PL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Compose</a:t>
            </a:r>
            <a:endParaRPr kumimoji="0" lang="pl-PL" sz="18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pl-PL" sz="18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75000"/>
                    <a:lumOff val="25000"/>
                  </a:prstClr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Retrofit</a:t>
            </a:r>
            <a:endParaRPr kumimoji="0" lang="pl-PL" sz="1800" b="0" i="1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FCBEF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pl-PL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75000"/>
                  <a:lumOff val="25000"/>
                </a:prstClr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18582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D89C095-C93D-3301-F5A1-80E6A6BB4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7">
            <a:extLst>
              <a:ext uri="{FF2B5EF4-FFF2-40B4-BE49-F238E27FC236}">
                <a16:creationId xmlns:a16="http://schemas.microsoft.com/office/drawing/2014/main" id="{80DD6A66-3453-2ACA-D8C6-5D7180D29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58AD4CF-C3DD-87EC-EF58-E116A70CAF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5B9BE7A-F012-CCAD-271E-B647EE2915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09A1F6A-04EE-65D8-05C0-21D70BD59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C3FEEF59-AC0C-F6CB-23DF-04EE84E89D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F91CECC6-06D4-5EA0-1486-9FBBD2C3D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5133990-273C-9F80-BA2A-E6BDC3FF1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729A4E59-2A49-49F9-1341-FA9F8C4474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0EC9443-3D52-A39C-B3FA-A847E0DA6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17126247-3DF3-11AC-7C7C-7255B4B42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67F958EB-CB18-28A3-E072-E47076BA6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  <p:sp>
          <p:nvSpPr>
            <p:cNvPr id="34" name="Isosceles Triangle 19">
              <a:extLst>
                <a:ext uri="{FF2B5EF4-FFF2-40B4-BE49-F238E27FC236}">
                  <a16:creationId xmlns:a16="http://schemas.microsoft.com/office/drawing/2014/main" id="{017C551C-4A96-FDDD-3058-52A7F26AAB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A392D28-42B3-9459-8781-B1D025EB0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>
            <a:normAutofit/>
          </a:bodyPr>
          <a:lstStyle/>
          <a:p>
            <a:r>
              <a:rPr lang="sr-Latn-RS"/>
              <a:t>Opis rada mobilne aplikacije</a:t>
            </a:r>
            <a:endParaRPr lang="sr-Latn-RS" dirty="0"/>
          </a:p>
        </p:txBody>
      </p:sp>
      <p:pic>
        <p:nvPicPr>
          <p:cNvPr id="21" name="Content Placeholder 20" descr="A screen shot of a phone&#10;&#10;Description automatically generated">
            <a:extLst>
              <a:ext uri="{FF2B5EF4-FFF2-40B4-BE49-F238E27FC236}">
                <a16:creationId xmlns:a16="http://schemas.microsoft.com/office/drawing/2014/main" id="{4EA72A11-919C-93B5-99D2-36C2241DEA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7544" y="1310291"/>
            <a:ext cx="2447639" cy="5206217"/>
          </a:xfrm>
        </p:spPr>
      </p:pic>
      <p:pic>
        <p:nvPicPr>
          <p:cNvPr id="23" name="Picture 22" descr="A screenshot of a phone&#10;&#10;Description automatically generated">
            <a:extLst>
              <a:ext uri="{FF2B5EF4-FFF2-40B4-BE49-F238E27FC236}">
                <a16:creationId xmlns:a16="http://schemas.microsoft.com/office/drawing/2014/main" id="{4CD31676-E0E4-0669-1E9E-BA1A44489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9344" y="1310291"/>
            <a:ext cx="2447639" cy="5307257"/>
          </a:xfrm>
          <a:prstGeom prst="rect">
            <a:avLst/>
          </a:prstGeom>
        </p:spPr>
      </p:pic>
      <p:pic>
        <p:nvPicPr>
          <p:cNvPr id="31" name="Picture 30" descr="A close-up of a cell phone&#10;&#10;Description automatically generated">
            <a:extLst>
              <a:ext uri="{FF2B5EF4-FFF2-40B4-BE49-F238E27FC236}">
                <a16:creationId xmlns:a16="http://schemas.microsoft.com/office/drawing/2014/main" id="{E221408D-EF8D-2BA2-E706-E393E721ED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6170" y="1349799"/>
            <a:ext cx="2410747" cy="5298791"/>
          </a:xfrm>
          <a:prstGeom prst="rect">
            <a:avLst/>
          </a:prstGeom>
        </p:spPr>
      </p:pic>
      <p:pic>
        <p:nvPicPr>
          <p:cNvPr id="25" name="Picture 2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C478053-9F21-0DD8-E9FC-C4E9F20DAA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4328" y="1378704"/>
            <a:ext cx="2515673" cy="5307258"/>
          </a:xfrm>
          <a:prstGeom prst="rect">
            <a:avLst/>
          </a:prstGeom>
        </p:spPr>
      </p:pic>
      <p:pic>
        <p:nvPicPr>
          <p:cNvPr id="29" name="Picture 28" descr="A screen shot of a cell phone&#10;&#10;Description automatically generated">
            <a:extLst>
              <a:ext uri="{FF2B5EF4-FFF2-40B4-BE49-F238E27FC236}">
                <a16:creationId xmlns:a16="http://schemas.microsoft.com/office/drawing/2014/main" id="{76CC76D3-9DF0-B707-184B-8C0A252AC1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1056" y="1319653"/>
            <a:ext cx="2444359" cy="5298791"/>
          </a:xfrm>
          <a:prstGeom prst="rect">
            <a:avLst/>
          </a:prstGeom>
        </p:spPr>
      </p:pic>
      <p:pic>
        <p:nvPicPr>
          <p:cNvPr id="27" name="Picture 26" descr="A close-up of a cell phone&#10;&#10;Description automatically generated">
            <a:extLst>
              <a:ext uri="{FF2B5EF4-FFF2-40B4-BE49-F238E27FC236}">
                <a16:creationId xmlns:a16="http://schemas.microsoft.com/office/drawing/2014/main" id="{248A9301-7BDA-6BCB-6E94-0E6F7A5D64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12537" y="1340437"/>
            <a:ext cx="2517464" cy="5345525"/>
          </a:xfrm>
          <a:prstGeom prst="rect">
            <a:avLst/>
          </a:prstGeom>
        </p:spPr>
      </p:pic>
      <p:pic>
        <p:nvPicPr>
          <p:cNvPr id="35" name="Picture 34" descr="A screenshot of a phone&#10;&#10;Description automatically generated">
            <a:extLst>
              <a:ext uri="{FF2B5EF4-FFF2-40B4-BE49-F238E27FC236}">
                <a16:creationId xmlns:a16="http://schemas.microsoft.com/office/drawing/2014/main" id="{D61E8AE9-D667-2C11-742B-7A998A310F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17543" y="1334400"/>
            <a:ext cx="2480977" cy="5345526"/>
          </a:xfrm>
          <a:prstGeom prst="rect">
            <a:avLst/>
          </a:prstGeom>
        </p:spPr>
      </p:pic>
      <p:pic>
        <p:nvPicPr>
          <p:cNvPr id="37" name="Picture 36" descr="A screenshot of a phone&#10;&#10;Description automatically generated">
            <a:extLst>
              <a:ext uri="{FF2B5EF4-FFF2-40B4-BE49-F238E27FC236}">
                <a16:creationId xmlns:a16="http://schemas.microsoft.com/office/drawing/2014/main" id="{42245913-F525-8655-8514-DEA3573568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17542" y="1364546"/>
            <a:ext cx="2467797" cy="5345526"/>
          </a:xfrm>
          <a:prstGeom prst="rect">
            <a:avLst/>
          </a:prstGeom>
        </p:spPr>
      </p:pic>
      <p:pic>
        <p:nvPicPr>
          <p:cNvPr id="40" name="Picture 39" descr="A screenshot of a phone&#10;&#10;Description automatically generated">
            <a:extLst>
              <a:ext uri="{FF2B5EF4-FFF2-40B4-BE49-F238E27FC236}">
                <a16:creationId xmlns:a16="http://schemas.microsoft.com/office/drawing/2014/main" id="{B2218726-00FF-61DC-1073-7AFB084776F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91517" y="1354594"/>
            <a:ext cx="2467797" cy="5290441"/>
          </a:xfrm>
          <a:prstGeom prst="rect">
            <a:avLst/>
          </a:prstGeom>
        </p:spPr>
      </p:pic>
      <p:pic>
        <p:nvPicPr>
          <p:cNvPr id="42" name="Picture 41" descr="A screenshot of a phone&#10;&#10;Description automatically generated">
            <a:extLst>
              <a:ext uri="{FF2B5EF4-FFF2-40B4-BE49-F238E27FC236}">
                <a16:creationId xmlns:a16="http://schemas.microsoft.com/office/drawing/2014/main" id="{C4F6AAC1-4226-43E2-0C47-23DADF8B958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09156" y="1353386"/>
            <a:ext cx="2441339" cy="5307259"/>
          </a:xfrm>
          <a:prstGeom prst="rect">
            <a:avLst/>
          </a:prstGeom>
        </p:spPr>
      </p:pic>
      <p:pic>
        <p:nvPicPr>
          <p:cNvPr id="44" name="Picture 43" descr="A screenshot of a phone&#10;&#10;Description automatically generated">
            <a:extLst>
              <a:ext uri="{FF2B5EF4-FFF2-40B4-BE49-F238E27FC236}">
                <a16:creationId xmlns:a16="http://schemas.microsoft.com/office/drawing/2014/main" id="{05C06780-B00F-B7B1-D067-6F8757F3457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11036" y="1353386"/>
            <a:ext cx="2439459" cy="5345526"/>
          </a:xfrm>
          <a:prstGeom prst="rect">
            <a:avLst/>
          </a:prstGeom>
        </p:spPr>
      </p:pic>
      <p:pic>
        <p:nvPicPr>
          <p:cNvPr id="46" name="Picture 45" descr="A screenshot of a phone&#10;&#10;Description automatically generated">
            <a:extLst>
              <a:ext uri="{FF2B5EF4-FFF2-40B4-BE49-F238E27FC236}">
                <a16:creationId xmlns:a16="http://schemas.microsoft.com/office/drawing/2014/main" id="{503F1243-E284-5CAF-73E7-2DEEEA6C38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12536" y="1352462"/>
            <a:ext cx="2475995" cy="5345526"/>
          </a:xfrm>
          <a:prstGeom prst="rect">
            <a:avLst/>
          </a:prstGeom>
        </p:spPr>
      </p:pic>
      <p:pic>
        <p:nvPicPr>
          <p:cNvPr id="48" name="Picture 47" descr="A screenshot of a phone&#10;&#10;Description automatically generated">
            <a:extLst>
              <a:ext uri="{FF2B5EF4-FFF2-40B4-BE49-F238E27FC236}">
                <a16:creationId xmlns:a16="http://schemas.microsoft.com/office/drawing/2014/main" id="{A533B3DF-6FD5-FF48-A4B8-3CEC8B81C8C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643571" y="1332914"/>
            <a:ext cx="2420436" cy="5298792"/>
          </a:xfrm>
          <a:prstGeom prst="rect">
            <a:avLst/>
          </a:prstGeom>
        </p:spPr>
      </p:pic>
      <p:pic>
        <p:nvPicPr>
          <p:cNvPr id="50" name="Picture 49" descr="A screenshot of a phone&#10;&#10;Description automatically generated">
            <a:extLst>
              <a:ext uri="{FF2B5EF4-FFF2-40B4-BE49-F238E27FC236}">
                <a16:creationId xmlns:a16="http://schemas.microsoft.com/office/drawing/2014/main" id="{36950205-7EA2-8FA7-17E7-AD9FE49E10C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236754" y="1313617"/>
            <a:ext cx="3295658" cy="4351130"/>
          </a:xfrm>
          <a:prstGeom prst="rect">
            <a:avLst/>
          </a:prstGeom>
        </p:spPr>
      </p:pic>
      <p:pic>
        <p:nvPicPr>
          <p:cNvPr id="52" name="Picture 51" descr="A screenshot of a phone&#10;&#10;Description automatically generated">
            <a:extLst>
              <a:ext uri="{FF2B5EF4-FFF2-40B4-BE49-F238E27FC236}">
                <a16:creationId xmlns:a16="http://schemas.microsoft.com/office/drawing/2014/main" id="{AE14A75A-0DF3-ED83-BA11-B77BBD2EF1C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523803" y="1264003"/>
            <a:ext cx="2471149" cy="5298792"/>
          </a:xfrm>
          <a:prstGeom prst="rect">
            <a:avLst/>
          </a:prstGeom>
        </p:spPr>
      </p:pic>
      <p:pic>
        <p:nvPicPr>
          <p:cNvPr id="54" name="Picture 53" descr="A screenshot of a phone&#10;&#10;Description automatically generated">
            <a:extLst>
              <a:ext uri="{FF2B5EF4-FFF2-40B4-BE49-F238E27FC236}">
                <a16:creationId xmlns:a16="http://schemas.microsoft.com/office/drawing/2014/main" id="{AC135F3A-E255-3C10-A8F8-0920C5D9E24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701977" y="1248393"/>
            <a:ext cx="4114800" cy="5130800"/>
          </a:xfrm>
          <a:prstGeom prst="rect">
            <a:avLst/>
          </a:prstGeom>
        </p:spPr>
      </p:pic>
      <p:pic>
        <p:nvPicPr>
          <p:cNvPr id="57" name="Picture 56" descr="A screenshot of a phone&#10;&#10;Description automatically generated">
            <a:extLst>
              <a:ext uri="{FF2B5EF4-FFF2-40B4-BE49-F238E27FC236}">
                <a16:creationId xmlns:a16="http://schemas.microsoft.com/office/drawing/2014/main" id="{B45D7A27-F38C-DA83-AE36-4E080D21C66C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926171" y="1319513"/>
            <a:ext cx="3663827" cy="4420369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7D0F4027-DB48-7366-6F73-8BA3BA541DA2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509064" y="1216618"/>
            <a:ext cx="2559960" cy="547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497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1800</TotalTime>
  <Words>445</Words>
  <Application>Microsoft Office PowerPoint</Application>
  <PresentationFormat>Widescreen</PresentationFormat>
  <Paragraphs>62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Arial</vt:lpstr>
      <vt:lpstr>Trebuchet MS</vt:lpstr>
      <vt:lpstr>Wingdings 3</vt:lpstr>
      <vt:lpstr>Facet</vt:lpstr>
      <vt:lpstr>Realizacija internet i mobilne aplikacije za pronalaženje odgovarajućeg majstora</vt:lpstr>
      <vt:lpstr>Sadržaj</vt:lpstr>
      <vt:lpstr>Uvod</vt:lpstr>
      <vt:lpstr>Postojeća rešenja</vt:lpstr>
      <vt:lpstr>Arhitektura sistema</vt:lpstr>
      <vt:lpstr>Implementacija internet aplikacije</vt:lpstr>
      <vt:lpstr>Implementacija mobilne aplikacije (1/2)</vt:lpstr>
      <vt:lpstr>Implementacija mobilne aplikacije (2/2)</vt:lpstr>
      <vt:lpstr>Opis rada mobilne aplikacije</vt:lpstr>
      <vt:lpstr>Opis rada internet aplikacije</vt:lpstr>
      <vt:lpstr>Zaključak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Realizacija internet aplikacije za naručivanje hrane</dc:title>
  <dc:creator>Nikola Krstic</dc:creator>
  <cp:lastModifiedBy>Nikola Krstić</cp:lastModifiedBy>
  <cp:revision>57</cp:revision>
  <dcterms:created xsi:type="dcterms:W3CDTF">2022-09-27T17:13:16Z</dcterms:created>
  <dcterms:modified xsi:type="dcterms:W3CDTF">2024-09-11T07:51:58Z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2024-09-08T08:46:33Z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c764ab62-ad43-4930-aa38-c9e23a990cb0</vt:lpwstr>
  </property>
  <property fmtid="{D5CDD505-2E9C-101B-9397-08002B2CF9AE}" pid="7" name="MSIP_Label_defa4170-0d19-0005-0004-bc88714345d2_ActionId">
    <vt:lpwstr>3789ea7d-3b1f-43bb-810b-67682a0f501e</vt:lpwstr>
  </property>
  <property fmtid="{D5CDD505-2E9C-101B-9397-08002B2CF9AE}" pid="8" name="MSIP_Label_defa4170-0d19-0005-0004-bc88714345d2_ContentBits">
    <vt:lpwstr>0</vt:lpwstr>
  </property>
</Properties>
</file>

<file path=docProps/thumbnail.jpeg>
</file>